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71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manber" initials="" lastIdx="4" clrIdx="0"/>
  <p:cmAuthor id="1" name="Leah Friedman" initials="" lastIdx="106" clrIdx="7"/>
  <p:cmAuthor id="2" name="Rachel" initials="" lastIdx="8" clrIdx="8"/>
  <p:cmAuthor id="3" name="Manber, Rachel" initials="" lastIdx="3" clrIdx="9"/>
  <p:cmAuthor id="4" name="Rachel Manber" initials="" lastIdx="20" clrIdx="3"/>
  <p:cmAuthor id="5" name="PHOENIX" initials="" lastIdx="31" clrIdx="4"/>
  <p:cmAuthor id="6" name="EIE Desktop Technologies" initials="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F"/>
    <a:srgbClr val="FFFF85"/>
    <a:srgbClr val="FF9966"/>
    <a:srgbClr val="FF7C80"/>
    <a:srgbClr val="9933FF"/>
    <a:srgbClr val="FFFFFF"/>
    <a:srgbClr val="66FFFF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98233" autoAdjust="0"/>
  </p:normalViewPr>
  <p:slideViewPr>
    <p:cSldViewPr>
      <p:cViewPr varScale="1">
        <p:scale>
          <a:sx n="111" d="100"/>
          <a:sy n="111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290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713DDD-2406-4C66-AC27-AE292EEA8D71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43148A-569A-4C9B-B007-9F5F9B748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1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896938"/>
            <a:fld id="{5CFA1A69-C66D-4FD7-9231-192898840062}" type="slidenum">
              <a:rPr lang="en-US" sz="1200">
                <a:latin typeface="Calibri" pitchFamily="34" charset="0"/>
                <a:ea typeface="ＭＳ Ｐゴシック"/>
                <a:cs typeface="ＭＳ Ｐゴシック"/>
              </a:rPr>
              <a:pPr algn="r" defTabSz="896938"/>
              <a:t>1</a:t>
            </a:fld>
            <a:endParaRPr lang="en-US" sz="12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5325"/>
            <a:ext cx="4651375" cy="3487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92625"/>
            <a:ext cx="5137150" cy="4335463"/>
          </a:xfrm>
          <a:noFill/>
        </p:spPr>
        <p:txBody>
          <a:bodyPr wrap="square" lIns="89903" tIns="44950" rIns="89903" bIns="449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9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43516-44B1-462E-979B-2E616F58795E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>
            <a:lvl1pPr>
              <a:defRPr>
                <a:solidFill>
                  <a:srgbClr val="FFFF9F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rgbClr val="FFFF9F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solidFill>
                  <a:srgbClr val="FFFF9F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solidFill>
                  <a:srgbClr val="FFFF9F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solidFill>
                  <a:srgbClr val="FFFF9F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4577-BD52-4C40-B1F5-45AF5A608F66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2498-A57E-459F-9A8B-5A1D9C6FB3F0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8790-0270-4970-A680-AE80EA2C28EB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F6EB5-5C88-4801-944F-336B6A325246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71A5-E0A4-42EE-A65F-2D8A22CC9B39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33399"/>
            </a:gs>
            <a:gs pos="50000">
              <a:srgbClr val="181847"/>
            </a:gs>
            <a:gs pos="100000">
              <a:srgbClr val="33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CB626D1-436A-4C02-9F0A-2E9460B9C179}" type="datetime1">
              <a:rPr lang="en-US"/>
              <a:pPr>
                <a:defRPr/>
              </a:pPr>
              <a:t>4/6/2011</a:t>
            </a:fld>
            <a:r>
              <a:rPr lang="en-US"/>
              <a:t>09-21-2010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411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VA CBT for Insomnia Training Program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  <p:sldLayoutId id="2147483656" r:id="rId4"/>
    <p:sldLayoutId id="2147483657" r:id="rId5"/>
    <p:sldLayoutId id="2147483658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66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6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6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6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9966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9F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9F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9F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9F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9F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7" name="Rectangle 5"/>
          <p:cNvSpPr txBox="1">
            <a:spLocks noGrp="1" noChangeArrowheads="1"/>
          </p:cNvSpPr>
          <p:nvPr/>
        </p:nvSpPr>
        <p:spPr bwMode="auto">
          <a:xfrm>
            <a:off x="27432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dirty="0">
              <a:solidFill>
                <a:schemeClr val="bg1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4700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700963" cy="609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000" smtClean="0">
                <a:cs typeface="Times New Roman" pitchFamily="18" charset="0"/>
              </a:rPr>
              <a:t>The Evolution of Insomnia</a:t>
            </a:r>
          </a:p>
        </p:txBody>
      </p:sp>
      <p:grpSp>
        <p:nvGrpSpPr>
          <p:cNvPr id="470021" name="Group 6"/>
          <p:cNvGrpSpPr>
            <a:grpSpLocks/>
          </p:cNvGrpSpPr>
          <p:nvPr/>
        </p:nvGrpSpPr>
        <p:grpSpPr bwMode="auto">
          <a:xfrm>
            <a:off x="5105400" y="5334000"/>
            <a:ext cx="3027363" cy="381000"/>
            <a:chOff x="2349" y="3230"/>
            <a:chExt cx="1907" cy="240"/>
          </a:xfrm>
        </p:grpSpPr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349" y="3278"/>
              <a:ext cx="192" cy="192"/>
            </a:xfrm>
            <a:prstGeom prst="rect">
              <a:avLst/>
            </a:prstGeom>
            <a:solidFill>
              <a:srgbClr val="CC99FF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13500000" algn="ctr" rotWithShape="0">
                <a:srgbClr val="0000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  <p:sp>
          <p:nvSpPr>
            <p:cNvPr id="470047" name="Rectangle 8"/>
            <p:cNvSpPr>
              <a:spLocks noChangeArrowheads="1"/>
            </p:cNvSpPr>
            <p:nvPr/>
          </p:nvSpPr>
          <p:spPr bwMode="auto">
            <a:xfrm>
              <a:off x="2664" y="3230"/>
              <a:ext cx="15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FFFFFF"/>
                  </a:solidFill>
                  <a:latin typeface="Times New Roman" pitchFamily="18" charset="0"/>
                  <a:ea typeface="ＭＳ Ｐゴシック"/>
                  <a:cs typeface="ＭＳ Ｐゴシック"/>
                </a:rPr>
                <a:t>Precipitating Factors</a:t>
              </a:r>
              <a:endParaRPr lang="en-US" sz="2400"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70022" name="Line 24"/>
          <p:cNvSpPr>
            <a:spLocks noChangeAspect="1" noChangeShapeType="1"/>
          </p:cNvSpPr>
          <p:nvPr/>
        </p:nvSpPr>
        <p:spPr bwMode="auto">
          <a:xfrm>
            <a:off x="685800" y="4090988"/>
            <a:ext cx="5172075" cy="1587"/>
          </a:xfrm>
          <a:prstGeom prst="line">
            <a:avLst/>
          </a:prstGeom>
          <a:noFill/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0023" name="Rectangle 25"/>
          <p:cNvSpPr>
            <a:spLocks noChangeAspect="1" noChangeArrowheads="1"/>
          </p:cNvSpPr>
          <p:nvPr/>
        </p:nvSpPr>
        <p:spPr bwMode="auto">
          <a:xfrm>
            <a:off x="900113" y="43243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FFFF85"/>
                </a:solidFill>
                <a:latin typeface="Times New Roman" pitchFamily="18" charset="0"/>
                <a:cs typeface="Times New Roman" pitchFamily="18" charset="0"/>
              </a:rPr>
              <a:t>Premorbid</a:t>
            </a:r>
          </a:p>
        </p:txBody>
      </p:sp>
      <p:sp>
        <p:nvSpPr>
          <p:cNvPr id="470024" name="Rectangle 26"/>
          <p:cNvSpPr>
            <a:spLocks noChangeAspect="1" noChangeArrowheads="1"/>
          </p:cNvSpPr>
          <p:nvPr/>
        </p:nvSpPr>
        <p:spPr bwMode="auto">
          <a:xfrm>
            <a:off x="2967038" y="4324350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FFFF85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endParaRPr lang="en-US" sz="2400">
              <a:solidFill>
                <a:srgbClr val="FFFF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025" name="Rectangle 27"/>
          <p:cNvSpPr>
            <a:spLocks noChangeAspect="1" noChangeArrowheads="1"/>
          </p:cNvSpPr>
          <p:nvPr/>
        </p:nvSpPr>
        <p:spPr bwMode="auto">
          <a:xfrm>
            <a:off x="2736850" y="4684713"/>
            <a:ext cx="1231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FFFF85"/>
                </a:solidFill>
                <a:latin typeface="Times New Roman" pitchFamily="18" charset="0"/>
                <a:cs typeface="Times New Roman" pitchFamily="18" charset="0"/>
              </a:rPr>
              <a:t>Insomnia</a:t>
            </a:r>
            <a:endParaRPr lang="en-US" sz="2400">
              <a:solidFill>
                <a:srgbClr val="FFFF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026" name="Rectangle 28"/>
          <p:cNvSpPr>
            <a:spLocks noChangeAspect="1" noChangeArrowheads="1"/>
          </p:cNvSpPr>
          <p:nvPr/>
        </p:nvSpPr>
        <p:spPr bwMode="auto">
          <a:xfrm>
            <a:off x="4540250" y="4324350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FFFF85"/>
                </a:solidFill>
                <a:latin typeface="Times New Roman" pitchFamily="18" charset="0"/>
                <a:cs typeface="Times New Roman" pitchFamily="18" charset="0"/>
              </a:rPr>
              <a:t>Chronic</a:t>
            </a:r>
            <a:endParaRPr lang="en-US" sz="2400">
              <a:solidFill>
                <a:srgbClr val="FFFF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027" name="Rectangle 29"/>
          <p:cNvSpPr>
            <a:spLocks noChangeAspect="1" noChangeArrowheads="1"/>
          </p:cNvSpPr>
          <p:nvPr/>
        </p:nvSpPr>
        <p:spPr bwMode="auto">
          <a:xfrm>
            <a:off x="4462463" y="4684713"/>
            <a:ext cx="1231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FFFF85"/>
                </a:solidFill>
                <a:latin typeface="Times New Roman" pitchFamily="18" charset="0"/>
                <a:cs typeface="Times New Roman" pitchFamily="18" charset="0"/>
              </a:rPr>
              <a:t>Insomnia</a:t>
            </a:r>
            <a:endParaRPr lang="en-US" sz="2400">
              <a:solidFill>
                <a:srgbClr val="FFFF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0028" name="Group 27"/>
          <p:cNvGrpSpPr>
            <a:grpSpLocks/>
          </p:cNvGrpSpPr>
          <p:nvPr/>
        </p:nvGrpSpPr>
        <p:grpSpPr bwMode="auto">
          <a:xfrm>
            <a:off x="762000" y="5257800"/>
            <a:ext cx="3030538" cy="1066800"/>
            <a:chOff x="480" y="3504"/>
            <a:chExt cx="1909" cy="672"/>
          </a:xfrm>
        </p:grpSpPr>
        <p:sp>
          <p:nvSpPr>
            <p:cNvPr id="470042" name="Rectangle 5"/>
            <p:cNvSpPr>
              <a:spLocks noChangeArrowheads="1"/>
            </p:cNvSpPr>
            <p:nvPr/>
          </p:nvSpPr>
          <p:spPr bwMode="auto">
            <a:xfrm>
              <a:off x="784" y="3504"/>
              <a:ext cx="160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FFFFFF"/>
                  </a:solidFill>
                  <a:latin typeface="Times New Roman" pitchFamily="18" charset="0"/>
                  <a:ea typeface="ＭＳ Ｐゴシック"/>
                  <a:cs typeface="ＭＳ Ｐゴシック"/>
                </a:rPr>
                <a:t>Predisposing Factors</a:t>
              </a:r>
              <a:endParaRPr lang="en-US" sz="2400"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70043" name="Rectangle 11"/>
            <p:cNvSpPr>
              <a:spLocks noChangeArrowheads="1"/>
            </p:cNvSpPr>
            <p:nvPr/>
          </p:nvSpPr>
          <p:spPr bwMode="auto">
            <a:xfrm>
              <a:off x="803" y="3936"/>
              <a:ext cx="158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FFFFFF"/>
                  </a:solidFill>
                  <a:latin typeface="Times New Roman" pitchFamily="18" charset="0"/>
                  <a:ea typeface="ＭＳ Ｐゴシック"/>
                  <a:cs typeface="ＭＳ Ｐゴシック"/>
                </a:rPr>
                <a:t>Perpetuating Factors</a:t>
              </a:r>
              <a:endParaRPr lang="en-US" sz="2400">
                <a:latin typeface="Times New Roman" pitchFamily="18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480" y="3552"/>
              <a:ext cx="192" cy="1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1176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13500000" algn="ctr" rotWithShape="0">
                <a:srgbClr val="0000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480" y="3984"/>
              <a:ext cx="192" cy="192"/>
            </a:xfrm>
            <a:prstGeom prst="rect">
              <a:avLst/>
            </a:prstGeom>
            <a:solidFill>
              <a:srgbClr val="7030A0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13500000" algn="ctr" rotWithShape="0">
                <a:srgbClr val="0000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</p:grpSp>
      <p:grpSp>
        <p:nvGrpSpPr>
          <p:cNvPr id="470029" name="Group 29"/>
          <p:cNvGrpSpPr>
            <a:grpSpLocks/>
          </p:cNvGrpSpPr>
          <p:nvPr/>
        </p:nvGrpSpPr>
        <p:grpSpPr bwMode="auto">
          <a:xfrm>
            <a:off x="762000" y="1600200"/>
            <a:ext cx="8077200" cy="2492375"/>
            <a:chOff x="685800" y="1600200"/>
            <a:chExt cx="8077200" cy="2492375"/>
          </a:xfrm>
        </p:grpSpPr>
        <p:sp>
          <p:nvSpPr>
            <p:cNvPr id="470031" name="Rectangle 21"/>
            <p:cNvSpPr>
              <a:spLocks noChangeAspect="1" noChangeArrowheads="1"/>
            </p:cNvSpPr>
            <p:nvPr/>
          </p:nvSpPr>
          <p:spPr bwMode="auto">
            <a:xfrm>
              <a:off x="2971800" y="2057400"/>
              <a:ext cx="687388" cy="1385888"/>
            </a:xfrm>
            <a:prstGeom prst="rect">
              <a:avLst/>
            </a:prstGeom>
            <a:solidFill>
              <a:srgbClr val="CC99FF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70032" name="Text Box 17"/>
            <p:cNvSpPr txBox="1">
              <a:spLocks noChangeArrowheads="1"/>
            </p:cNvSpPr>
            <p:nvPr/>
          </p:nvSpPr>
          <p:spPr bwMode="auto">
            <a:xfrm>
              <a:off x="6096000" y="2493963"/>
              <a:ext cx="2667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FF85"/>
                  </a:solidFill>
                  <a:latin typeface="Times New Roman" pitchFamily="18" charset="0"/>
                  <a:ea typeface="ＭＳ Ｐゴシック"/>
                  <a:cs typeface="Times New Roman" pitchFamily="18" charset="0"/>
                </a:rPr>
                <a:t>Insomnia Threshold</a:t>
              </a:r>
            </a:p>
          </p:txBody>
        </p:sp>
        <p:sp>
          <p:nvSpPr>
            <p:cNvPr id="35" name="Rectangle 18"/>
            <p:cNvSpPr>
              <a:spLocks noChangeAspect="1" noChangeArrowheads="1"/>
            </p:cNvSpPr>
            <p:nvPr/>
          </p:nvSpPr>
          <p:spPr bwMode="auto">
            <a:xfrm>
              <a:off x="1216025" y="3443288"/>
              <a:ext cx="687388" cy="6397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6" name="Rectangle 20"/>
            <p:cNvSpPr>
              <a:spLocks noChangeAspect="1" noChangeArrowheads="1"/>
            </p:cNvSpPr>
            <p:nvPr/>
          </p:nvSpPr>
          <p:spPr bwMode="auto">
            <a:xfrm>
              <a:off x="4665663" y="3443288"/>
              <a:ext cx="685800" cy="6397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70035" name="Rectangle 22"/>
            <p:cNvSpPr>
              <a:spLocks noChangeAspect="1" noChangeArrowheads="1"/>
            </p:cNvSpPr>
            <p:nvPr/>
          </p:nvSpPr>
          <p:spPr bwMode="auto">
            <a:xfrm>
              <a:off x="4665663" y="3124200"/>
              <a:ext cx="685800" cy="319088"/>
            </a:xfrm>
            <a:prstGeom prst="rect">
              <a:avLst/>
            </a:prstGeom>
            <a:solidFill>
              <a:srgbClr val="CC99FF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70036" name="Rectangle 23"/>
            <p:cNvSpPr>
              <a:spLocks noChangeAspect="1" noChangeArrowheads="1"/>
            </p:cNvSpPr>
            <p:nvPr/>
          </p:nvSpPr>
          <p:spPr bwMode="auto">
            <a:xfrm>
              <a:off x="4665663" y="2043113"/>
              <a:ext cx="685800" cy="1081087"/>
            </a:xfrm>
            <a:prstGeom prst="rect">
              <a:avLst/>
            </a:prstGeom>
            <a:solidFill>
              <a:srgbClr val="9933FF"/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70037" name="Line 24"/>
            <p:cNvSpPr>
              <a:spLocks noChangeAspect="1" noChangeShapeType="1"/>
            </p:cNvSpPr>
            <p:nvPr/>
          </p:nvSpPr>
          <p:spPr bwMode="auto">
            <a:xfrm>
              <a:off x="685800" y="4090988"/>
              <a:ext cx="5172075" cy="1587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0038" name="Line 30"/>
            <p:cNvSpPr>
              <a:spLocks noChangeAspect="1" noChangeShapeType="1"/>
            </p:cNvSpPr>
            <p:nvPr/>
          </p:nvSpPr>
          <p:spPr bwMode="auto">
            <a:xfrm>
              <a:off x="852488" y="2662238"/>
              <a:ext cx="5118100" cy="0"/>
            </a:xfrm>
            <a:prstGeom prst="line">
              <a:avLst/>
            </a:prstGeom>
            <a:noFill/>
            <a:ln w="38100">
              <a:solidFill>
                <a:srgbClr val="FFFF8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0039" name="Text Box 32"/>
            <p:cNvSpPr txBox="1">
              <a:spLocks noChangeAspect="1" noChangeArrowheads="1"/>
            </p:cNvSpPr>
            <p:nvPr/>
          </p:nvSpPr>
          <p:spPr bwMode="auto">
            <a:xfrm>
              <a:off x="6096000" y="3124200"/>
              <a:ext cx="1930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FF85"/>
                  </a:solidFill>
                  <a:latin typeface="Times New Roman" pitchFamily="18" charset="0"/>
                  <a:ea typeface="ＭＳ Ｐゴシック"/>
                  <a:cs typeface="Times New Roman" pitchFamily="18" charset="0"/>
                </a:rPr>
                <a:t>No Insomnia</a:t>
              </a:r>
            </a:p>
          </p:txBody>
        </p:sp>
        <p:sp>
          <p:nvSpPr>
            <p:cNvPr id="42" name="Rectangle 19"/>
            <p:cNvSpPr>
              <a:spLocks noChangeAspect="1" noChangeArrowheads="1"/>
            </p:cNvSpPr>
            <p:nvPr/>
          </p:nvSpPr>
          <p:spPr bwMode="auto">
            <a:xfrm>
              <a:off x="2970213" y="3443288"/>
              <a:ext cx="687387" cy="6397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11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70041" name="Rectangle 33"/>
            <p:cNvSpPr>
              <a:spLocks noChangeArrowheads="1"/>
            </p:cNvSpPr>
            <p:nvPr/>
          </p:nvSpPr>
          <p:spPr bwMode="auto">
            <a:xfrm>
              <a:off x="2971800" y="1600200"/>
              <a:ext cx="685800" cy="457200"/>
            </a:xfrm>
            <a:prstGeom prst="rect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70030" name="TextBox 36"/>
          <p:cNvSpPr txBox="1">
            <a:spLocks noChangeArrowheads="1"/>
          </p:cNvSpPr>
          <p:nvPr/>
        </p:nvSpPr>
        <p:spPr bwMode="auto">
          <a:xfrm>
            <a:off x="6172200" y="1905000"/>
            <a:ext cx="1209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85"/>
                </a:solidFill>
                <a:latin typeface="Times New Roman" pitchFamily="18" charset="0"/>
                <a:cs typeface="Times New Roman" pitchFamily="18" charset="0"/>
              </a:rPr>
              <a:t>Insomnia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9600" y="617220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err="1" smtClean="0">
                <a:solidFill>
                  <a:srgbClr val="FF0000"/>
                </a:solidFill>
              </a:rPr>
              <a:t>Spielman</a:t>
            </a:r>
            <a:r>
              <a:rPr lang="en-US" sz="1000" dirty="0" smtClean="0">
                <a:solidFill>
                  <a:srgbClr val="FF0000"/>
                </a:solidFill>
              </a:rPr>
              <a:t> AJ, Yang CM, </a:t>
            </a:r>
            <a:r>
              <a:rPr lang="en-US" sz="1000" dirty="0" err="1" smtClean="0">
                <a:solidFill>
                  <a:srgbClr val="FF0000"/>
                </a:solidFill>
              </a:rPr>
              <a:t>Glovinsky</a:t>
            </a:r>
            <a:r>
              <a:rPr lang="en-US" sz="1000" dirty="0" smtClean="0">
                <a:solidFill>
                  <a:srgbClr val="FF0000"/>
                </a:solidFill>
              </a:rPr>
              <a:t> PB.  Assessment techniques for insomnia.  In:  Principles and Practice of Sleep Medicine, 3rd ed.  </a:t>
            </a:r>
            <a:r>
              <a:rPr lang="en-US" sz="1000" dirty="0" err="1" smtClean="0">
                <a:solidFill>
                  <a:srgbClr val="FF0000"/>
                </a:solidFill>
              </a:rPr>
              <a:t>Kryger</a:t>
            </a:r>
            <a:r>
              <a:rPr lang="en-US" sz="1000" dirty="0" smtClean="0">
                <a:solidFill>
                  <a:srgbClr val="FF0000"/>
                </a:solidFill>
              </a:rPr>
              <a:t> H, Roth T, Dement WC, eds.  Philadelphia:  W. B. Saunders Company, 2000.</a:t>
            </a:r>
            <a:endParaRPr lang="en-US" sz="1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gnitive-Behavioral Treatment of Insomnia Occurring Comorbid[1]">
  <a:themeElements>
    <a:clrScheme name="Cognitive-Behavioral Treatment of Insomnia Occurring Comorbid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gnitive-Behavioral Treatment of Insomnia Occurring Comorbid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nitive-Behavioral Treatment of Insomnia Occurring Comorbid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nitive-Behavioral Treatment of Insomnia Occurring Comorbid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nitive-Behavioral Treatment of Insomnia Occurring Comorbid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nitive-Behavioral Treatment of Insomnia Occurring Comorbid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nitive-Behavioral Treatment of Insomnia Occurring Comorbid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nitive-Behavioral Treatment of Insomnia Occurring Comorbid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19439</TotalTime>
  <Words>69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Cognitive-Behavioral Treatment of Insomnia Occurring Comorbid[1]</vt:lpstr>
      <vt:lpstr>The Evolution of Insomnia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CBTi Training</dc:title>
  <dc:creator>rmanber</dc:creator>
  <cp:lastModifiedBy>Stanford University</cp:lastModifiedBy>
  <cp:revision>746</cp:revision>
  <dcterms:created xsi:type="dcterms:W3CDTF">2010-04-08T21:26:06Z</dcterms:created>
  <dcterms:modified xsi:type="dcterms:W3CDTF">2011-04-07T00:14:31Z</dcterms:modified>
</cp:coreProperties>
</file>